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15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2502945"/>
            <a:ext cx="1466879" cy="1676400"/>
            <a:chOff x="1230573" y="1890215"/>
            <a:chExt cx="1444388" cy="1650696"/>
          </a:xfrm>
        </p:grpSpPr>
        <p:sp>
          <p:nvSpPr>
            <p:cNvPr id="9" name="Oval 8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4572000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1680881"/>
            <a:ext cx="3273552" cy="164054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384176"/>
            <a:ext cx="3273552" cy="530352"/>
          </a:xfr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29001" y="450850"/>
            <a:ext cx="4922184" cy="461168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758" y="5069541"/>
            <a:ext cx="4924425" cy="6625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6759" y="5732060"/>
            <a:ext cx="4924425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1609725"/>
            <a:ext cx="5343525" cy="228123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3904812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4586704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443552"/>
            <a:ext cx="5343525" cy="2281238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2015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3362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 flipH="1">
            <a:off x="3021106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723362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, 2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3442648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4108759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34426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, 3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4462815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021107" y="2452048"/>
            <a:ext cx="2743200" cy="1956816"/>
          </a:xfrm>
          <a:prstGeom prst="rect">
            <a:avLst/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40505" y="3133941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40505" y="24520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5840505" y="5135813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2"/>
          </p:nvPr>
        </p:nvSpPr>
        <p:spPr>
          <a:xfrm>
            <a:off x="5840505" y="4462815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206" y="685800"/>
            <a:ext cx="4924424" cy="8869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0206" y="2020888"/>
            <a:ext cx="4924425" cy="41068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750580"/>
            <a:ext cx="914400" cy="53819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7100" y="749300"/>
            <a:ext cx="3924300" cy="53768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5400000">
            <a:off x="4585448" y="1603786"/>
            <a:ext cx="3474720" cy="3474720"/>
          </a:xfrm>
          <a:prstGeom prst="round2SameRect">
            <a:avLst>
              <a:gd name="adj1" fmla="val 3096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vert270"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1842448"/>
            <a:ext cx="1466879" cy="1676400"/>
            <a:chOff x="1230573" y="1890215"/>
            <a:chExt cx="1444388" cy="1650696"/>
          </a:xfrm>
        </p:grpSpPr>
        <p:sp>
          <p:nvSpPr>
            <p:cNvPr id="27" name="Oval 26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Oval 28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Oval 29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7" y="3114115"/>
            <a:ext cx="3276600" cy="1162050"/>
          </a:xfrm>
        </p:spPr>
        <p:txBody>
          <a:bodyPr tIns="0" bIns="0" anchor="b" anchorCtr="0">
            <a:noAutofit/>
          </a:bodyPr>
          <a:lstStyle>
            <a:lvl1pPr algn="ctr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47" y="4343400"/>
            <a:ext cx="3276600" cy="533400"/>
          </a:xfrm>
        </p:spPr>
        <p:txBody>
          <a:bodyPr tIns="0" bIns="0">
            <a:normAutofit/>
          </a:bodyPr>
          <a:lstStyle>
            <a:lvl1pPr marL="0" indent="0" algn="ctr">
              <a:spcBef>
                <a:spcPct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222912" y="1254456"/>
            <a:ext cx="7892388" cy="3918778"/>
            <a:chOff x="222912" y="1254456"/>
            <a:chExt cx="7892388" cy="3918778"/>
          </a:xfrm>
        </p:grpSpPr>
        <p:sp>
          <p:nvSpPr>
            <p:cNvPr id="7" name="Rounded Rectangle 6"/>
            <p:cNvSpPr/>
            <p:nvPr/>
          </p:nvSpPr>
          <p:spPr>
            <a:xfrm>
              <a:off x="1028700" y="1600200"/>
              <a:ext cx="7086600" cy="3474720"/>
            </a:xfrm>
            <a:prstGeom prst="roundRect">
              <a:avLst>
                <a:gd name="adj" fmla="val 31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22912" y="1254456"/>
              <a:ext cx="3429000" cy="3918778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182" y="2021541"/>
            <a:ext cx="4200618" cy="1362075"/>
          </a:xfrm>
        </p:spPr>
        <p:txBody>
          <a:bodyPr vert="horz" lIns="91440" tIns="0" rIns="91440" bIns="0" rtlCol="0" anchor="b" anchorCtr="0">
            <a:noAutofit/>
          </a:bodyPr>
          <a:lstStyle>
            <a:lvl1pPr algn="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4" y="3388659"/>
            <a:ext cx="4603376" cy="1083328"/>
          </a:xfrm>
        </p:spPr>
        <p:txBody>
          <a:bodyPr vert="horz" lIns="91440" tIns="0" rIns="91440" bIns="0" rtlCol="0"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2F0292D-1797-49A5-8D2D-8D50C72EF3CC}" type="datetimeFigureOut">
              <a:rPr lang="en-US" smtClean="0"/>
              <a:t>3/30/16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lIns="4572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363071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212" y="1548761"/>
            <a:ext cx="3657600" cy="274320"/>
          </a:xfrm>
          <a:prstGeom prst="roundRect">
            <a:avLst>
              <a:gd name="adj" fmla="val 31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52" y="2021456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533" y="1548761"/>
            <a:ext cx="3657600" cy="274320"/>
          </a:xfrm>
          <a:prstGeom prst="roundRect">
            <a:avLst>
              <a:gd name="adj" fmla="val 34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2019869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21729" y="365760"/>
            <a:ext cx="609600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15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7" name="Rounded Rectangle 16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8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7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7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6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9" y="304800"/>
            <a:ext cx="4948269" cy="71942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3" y="2292824"/>
            <a:ext cx="4959126" cy="38333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1160463"/>
            <a:ext cx="4948269" cy="95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3/30/16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3/30/16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4948238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2020888"/>
            <a:ext cx="4946602" cy="41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18"/>
          <p:cNvGrpSpPr/>
          <p:nvPr/>
        </p:nvGrpSpPr>
        <p:grpSpPr>
          <a:xfrm>
            <a:off x="842682" y="2971800"/>
            <a:ext cx="914400" cy="914400"/>
            <a:chOff x="842682" y="2971800"/>
            <a:chExt cx="914400" cy="914400"/>
          </a:xfrm>
        </p:grpSpPr>
        <p:sp>
          <p:nvSpPr>
            <p:cNvPr id="8" name="Rounded Rectangle 7"/>
            <p:cNvSpPr/>
            <p:nvPr userDrawn="1"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 userDrawn="1"/>
          </p:nvGrpSpPr>
          <p:grpSpPr>
            <a:xfrm>
              <a:off x="948372" y="3034352"/>
              <a:ext cx="700732" cy="800822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 userDrawn="1"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 userDrawn="1"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28800" indent="-227013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5813" indent="-227013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Spending</a:t>
            </a:r>
            <a:endParaRPr lang="en-US" dirty="0"/>
          </a:p>
        </p:txBody>
      </p:sp>
      <p:pic>
        <p:nvPicPr>
          <p:cNvPr id="5" name="Content Placeholder 4" descr="Screen Shot 2013-04-15 at 8.40.16 AM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514" b="-23514"/>
          <a:stretch>
            <a:fillRect/>
          </a:stretch>
        </p:blipFill>
        <p:spPr>
          <a:xfrm>
            <a:off x="740664" y="1115568"/>
            <a:ext cx="7763645" cy="6443128"/>
          </a:xfrm>
        </p:spPr>
      </p:pic>
    </p:spTree>
    <p:extLst>
      <p:ext uri="{BB962C8B-B14F-4D97-AF65-F5344CB8AC3E}">
        <p14:creationId xmlns:p14="http://schemas.microsoft.com/office/powerpoint/2010/main" val="521474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National Debt</a:t>
            </a:r>
            <a:endParaRPr lang="en-US" dirty="0"/>
          </a:p>
        </p:txBody>
      </p:sp>
      <p:pic>
        <p:nvPicPr>
          <p:cNvPr id="5" name="Content Placeholder 4" descr="U.S._Total_Deficits_vs._National_Debt_Increases_2001-2010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476" b="-31476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budget deficit records shortfall in revenue for a single year.</a:t>
            </a:r>
          </a:p>
          <a:p>
            <a:r>
              <a:rPr lang="en-US" dirty="0"/>
              <a:t>The National Debt is the accumulation of all deficits. </a:t>
            </a:r>
            <a:endParaRPr lang="en-US" dirty="0" smtClean="0"/>
          </a:p>
          <a:p>
            <a:r>
              <a:rPr lang="en-US" dirty="0" smtClean="0"/>
              <a:t>The US government may borrow money from Americans, banks, or foreign governments to pay for its shortfall.</a:t>
            </a:r>
          </a:p>
          <a:p>
            <a:r>
              <a:rPr lang="en-US" dirty="0" smtClean="0"/>
              <a:t>The government must pay back the interest and the principle borrowed.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940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Crowding Out Effect</a:t>
            </a:r>
            <a:endParaRPr lang="en-US" dirty="0"/>
          </a:p>
        </p:txBody>
      </p:sp>
      <p:pic>
        <p:nvPicPr>
          <p:cNvPr id="5" name="Content Placeholder 4" descr="cr_out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520" b="-6052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 economists argue that borrowing is necessary, especially during a recession or  depression.</a:t>
            </a:r>
          </a:p>
          <a:p>
            <a:r>
              <a:rPr lang="en-US" dirty="0" smtClean="0"/>
              <a:t>The government can uses borrowed money to spend, getting people back to work.</a:t>
            </a:r>
          </a:p>
          <a:p>
            <a:r>
              <a:rPr lang="en-US" dirty="0" smtClean="0"/>
              <a:t>Other economists warn that government borrowing crowds out private borrowing, leading to higher interest rates.</a:t>
            </a:r>
          </a:p>
          <a:p>
            <a:r>
              <a:rPr lang="en-US" dirty="0" smtClean="0"/>
              <a:t>Higher interest rates make it difficult for private citizens and businesses to borrow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243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Public Sector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public sector includes local, state, and federal governments </a:t>
            </a:r>
          </a:p>
          <a:p>
            <a:r>
              <a:rPr lang="en-US" dirty="0" smtClean="0"/>
              <a:t>The public sector is supported primarily through tax revenue</a:t>
            </a:r>
          </a:p>
          <a:p>
            <a:r>
              <a:rPr lang="en-US" dirty="0" smtClean="0"/>
              <a:t>The private sector includes the small and large businesses that are privately owned.</a:t>
            </a:r>
          </a:p>
          <a:p>
            <a:r>
              <a:rPr lang="en-US" dirty="0" smtClean="0"/>
              <a:t>Since the Great Depression the public sector has increased in size due primarily to increases in spending on social programs and the military.</a:t>
            </a:r>
            <a:endParaRPr lang="en-US" dirty="0"/>
          </a:p>
        </p:txBody>
      </p:sp>
      <p:pic>
        <p:nvPicPr>
          <p:cNvPr id="9" name="Content Placeholder 8" descr="image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538" b="-615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7524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Sector Goods and Services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public sector provides a broad variety of goods and services.</a:t>
            </a:r>
          </a:p>
          <a:p>
            <a:r>
              <a:rPr lang="en-US" dirty="0" smtClean="0"/>
              <a:t>Buildings, roads, and bridges are provided by all levels of government.</a:t>
            </a:r>
          </a:p>
          <a:p>
            <a:r>
              <a:rPr lang="en-US" dirty="0" smtClean="0"/>
              <a:t>Firefighters</a:t>
            </a:r>
            <a:r>
              <a:rPr lang="en-US" dirty="0"/>
              <a:t> </a:t>
            </a:r>
            <a:r>
              <a:rPr lang="en-US" dirty="0" smtClean="0"/>
              <a:t>and teachers are public sector workers.</a:t>
            </a:r>
          </a:p>
          <a:p>
            <a:r>
              <a:rPr lang="en-US" dirty="0" smtClean="0"/>
              <a:t>The government has become a large employer for many different types of workers </a:t>
            </a:r>
            <a:endParaRPr lang="en-US" dirty="0"/>
          </a:p>
        </p:txBody>
      </p:sp>
      <p:pic>
        <p:nvPicPr>
          <p:cNvPr id="5" name="Content Placeholder 6" descr="Public-Sector-Image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837" b="-568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84365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Payments</a:t>
            </a:r>
            <a:endParaRPr lang="en-US" dirty="0"/>
          </a:p>
        </p:txBody>
      </p:sp>
      <p:pic>
        <p:nvPicPr>
          <p:cNvPr id="5" name="Content Placeholder 4" descr="url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112" b="-58112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largest government program in the federal budget is Social Security.</a:t>
            </a:r>
          </a:p>
          <a:p>
            <a:r>
              <a:rPr lang="en-US" dirty="0" smtClean="0"/>
              <a:t>Social Security is a </a:t>
            </a:r>
            <a:r>
              <a:rPr lang="en-US" b="1" dirty="0" smtClean="0"/>
              <a:t>transfer payments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government collects employee and employer contributions each month through the FICA payroll tax.</a:t>
            </a:r>
          </a:p>
          <a:p>
            <a:r>
              <a:rPr lang="en-US" dirty="0" smtClean="0"/>
              <a:t>When contributors reach old age, they draw a pension from the Social Security fund. </a:t>
            </a:r>
          </a:p>
          <a:p>
            <a:r>
              <a:rPr lang="en-US" dirty="0" smtClean="0"/>
              <a:t>Depending on how long they live, they may draw out more or less than they contributed.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93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Mandatory Spending</a:t>
            </a:r>
            <a:endParaRPr lang="en-US" dirty="0"/>
          </a:p>
        </p:txBody>
      </p:sp>
      <p:pic>
        <p:nvPicPr>
          <p:cNvPr id="5" name="Content Placeholder 4" descr="ft110329-fig3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425" b="-13425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About two thirds of the federal budget is mandatory spending.</a:t>
            </a:r>
          </a:p>
          <a:p>
            <a:r>
              <a:rPr lang="en-US" dirty="0" smtClean="0"/>
              <a:t>Mandatory spending are items that must be funded, without annual approval from Congress.</a:t>
            </a:r>
          </a:p>
          <a:p>
            <a:r>
              <a:rPr lang="en-US" dirty="0" smtClean="0"/>
              <a:t>These programs include: Social Security, Medicare, and the interest owed on the debt.</a:t>
            </a:r>
          </a:p>
          <a:p>
            <a:r>
              <a:rPr lang="en-US" dirty="0" smtClean="0"/>
              <a:t>In recent decades there has been concern that increases in mandatory spending are eating too much of the federal budget.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76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Discretionary Spending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About one third of the federal budget is comprised of discretionary spending.</a:t>
            </a:r>
          </a:p>
          <a:p>
            <a:r>
              <a:rPr lang="en-US" dirty="0" smtClean="0"/>
              <a:t>Discretionary spending includes all the programs which Congress may decide to increase or decrease annually.</a:t>
            </a:r>
          </a:p>
          <a:p>
            <a:r>
              <a:rPr lang="en-US" dirty="0" smtClean="0"/>
              <a:t>These programs are numerous and include military spending, as well as health, education, environmental protection etc.</a:t>
            </a:r>
            <a:endParaRPr lang="en-US" dirty="0"/>
          </a:p>
        </p:txBody>
      </p:sp>
      <p:pic>
        <p:nvPicPr>
          <p:cNvPr id="7" name="Content Placeholder 6" descr="discretionary-desk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476" b="-314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4093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Budget Process</a:t>
            </a:r>
            <a:endParaRPr lang="en-US" dirty="0"/>
          </a:p>
        </p:txBody>
      </p:sp>
      <p:pic>
        <p:nvPicPr>
          <p:cNvPr id="5" name="Content Placeholder 4" descr="5_steps_of_budget_process_fb101_video,_blue_and_gold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389" b="-80389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fiscal year starts October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r>
              <a:rPr lang="en-US" dirty="0" smtClean="0"/>
              <a:t>The President establishes a general budget for taxes and spending, submitting it Congress in February.</a:t>
            </a:r>
          </a:p>
          <a:p>
            <a:r>
              <a:rPr lang="en-US" dirty="0" smtClean="0"/>
              <a:t>The House of Representatives may change the budget priorities by submitting an appropriations bill.</a:t>
            </a:r>
          </a:p>
          <a:p>
            <a:r>
              <a:rPr lang="en-US" dirty="0" smtClean="0"/>
              <a:t>This bill must be approved by the Senate and signed by the President, as well.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14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4" descr="5_steps_of_budget_process_fb101_video,_blue_and_gol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389" b="-80389"/>
          <a:stretch>
            <a:fillRect/>
          </a:stretch>
        </p:blipFill>
        <p:spPr>
          <a:xfrm>
            <a:off x="740663" y="-362436"/>
            <a:ext cx="7842059" cy="878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67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 Deficits </a:t>
            </a:r>
            <a:br>
              <a:rPr lang="en-US" dirty="0" smtClean="0"/>
            </a:br>
            <a:r>
              <a:rPr lang="en-US" dirty="0" smtClean="0"/>
              <a:t>and Surpluses</a:t>
            </a:r>
            <a:endParaRPr lang="en-US" dirty="0"/>
          </a:p>
        </p:txBody>
      </p:sp>
      <p:pic>
        <p:nvPicPr>
          <p:cNvPr id="5" name="Content Placeholder 4" descr="SR-fed-spending-numbers-2012-p4-chart-4_HIGHRE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011" b="-44011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national budget may be balanced, meaning that the tax revenue proposed equals the money spent on government programs.</a:t>
            </a:r>
          </a:p>
          <a:p>
            <a:r>
              <a:rPr lang="en-US" dirty="0" smtClean="0"/>
              <a:t>However, if the budget contains more spending than tax revenues, a budget surplus will occur. </a:t>
            </a:r>
          </a:p>
          <a:p>
            <a:r>
              <a:rPr lang="en-US" dirty="0" smtClean="0"/>
              <a:t>If the budget contains more revenue than spending, it has a surplus. </a:t>
            </a:r>
            <a:endParaRPr lang="en-US" dirty="0"/>
          </a:p>
          <a:p>
            <a:r>
              <a:rPr lang="en-US" dirty="0" smtClean="0"/>
              <a:t>In the late 1990’s the US ran s surplus, since that time it has had deficits each 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934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nspiration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Inspiration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spiration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Inspiration.thmx</Template>
  <TotalTime>87</TotalTime>
  <Words>557</Words>
  <Application>Microsoft Macintosh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Inspiration</vt:lpstr>
      <vt:lpstr>Government Spending</vt:lpstr>
      <vt:lpstr>The Public Sector</vt:lpstr>
      <vt:lpstr>Public Sector Goods and Services</vt:lpstr>
      <vt:lpstr>Transfer Payments</vt:lpstr>
      <vt:lpstr>Mandatory Spending</vt:lpstr>
      <vt:lpstr>Discretionary Spending</vt:lpstr>
      <vt:lpstr>The Budget Process</vt:lpstr>
      <vt:lpstr>PowerPoint Presentation</vt:lpstr>
      <vt:lpstr>Budget Deficits  and Surpluses</vt:lpstr>
      <vt:lpstr>The National Debt</vt:lpstr>
      <vt:lpstr>Crowding Out Effect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 Spending</dc:title>
  <dc:creator>Dave Forrest</dc:creator>
  <cp:lastModifiedBy>Dave Forrest</cp:lastModifiedBy>
  <cp:revision>12</cp:revision>
  <dcterms:created xsi:type="dcterms:W3CDTF">2016-03-24T17:37:36Z</dcterms:created>
  <dcterms:modified xsi:type="dcterms:W3CDTF">2016-03-30T20:30:28Z</dcterms:modified>
</cp:coreProperties>
</file>