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Fascist Dictators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Italy’s Mussolini and Germany’s Hitler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3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the The Treaty of Versailles on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Germany was forced to take blame for World War 1 in the Treaty of Versailles.</a:t>
            </a:r>
          </a:p>
          <a:p>
            <a:r>
              <a:rPr lang="en-US" dirty="0" smtClean="0"/>
              <a:t>The Treaty demanded that Germany pay war reparations (payments) to the Allied nations.</a:t>
            </a:r>
          </a:p>
          <a:p>
            <a:r>
              <a:rPr lang="en-US" dirty="0" smtClean="0"/>
              <a:t>They also had to give up colonies and some land.</a:t>
            </a:r>
          </a:p>
          <a:p>
            <a:r>
              <a:rPr lang="en-US" dirty="0" smtClean="0"/>
              <a:t>Germany also had to dramatically reduce the size of  its military.</a:t>
            </a:r>
          </a:p>
          <a:p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26" r="-19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537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eimar Republic of Germany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Germany’s defeat in World War 1, a new democratic government was established in the city of Weimar.</a:t>
            </a:r>
          </a:p>
          <a:p>
            <a:r>
              <a:rPr lang="en-US" dirty="0" smtClean="0"/>
              <a:t>The Weimar government had a constitution, based a parliamentary system. The law making group was called the Reichstag.</a:t>
            </a:r>
          </a:p>
          <a:p>
            <a:r>
              <a:rPr lang="en-US" dirty="0" smtClean="0"/>
              <a:t>The leader of the Republic was the Chancellor, similar to a prime minister.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19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63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Groups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new Weimar government included voting rights for all citizens, including women.</a:t>
            </a:r>
          </a:p>
          <a:p>
            <a:r>
              <a:rPr lang="en-US" dirty="0" smtClean="0"/>
              <a:t>There were many competing political parties in Germany.</a:t>
            </a:r>
          </a:p>
          <a:p>
            <a:r>
              <a:rPr lang="en-US" dirty="0" smtClean="0"/>
              <a:t>The ruling coalition included the Social Democratic Party, Democratic Party and the Centre Party.</a:t>
            </a:r>
          </a:p>
          <a:p>
            <a:r>
              <a:rPr lang="en-US" dirty="0" smtClean="0"/>
              <a:t>On the left were the communist groups, and on the right conservative parties, including the Nazi Party.</a:t>
            </a:r>
            <a:endParaRPr lang="en-US" dirty="0"/>
          </a:p>
        </p:txBody>
      </p:sp>
      <p:pic>
        <p:nvPicPr>
          <p:cNvPr id="5" name="Content Placeholder 4" descr="NSYGDB_we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65" b="-41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7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Inflation</a:t>
            </a:r>
            <a:r>
              <a:rPr lang="en-US" dirty="0" smtClean="0"/>
              <a:t> is the increase in prices. When prices go up people’s money is worth less.</a:t>
            </a:r>
          </a:p>
          <a:p>
            <a:r>
              <a:rPr lang="en-US" dirty="0" smtClean="0"/>
              <a:t>In 1923 Germany faced hyper inflation, with rapid increases in prices.</a:t>
            </a:r>
          </a:p>
          <a:p>
            <a:r>
              <a:rPr lang="en-US" dirty="0" smtClean="0"/>
              <a:t>The Mark, Germany’s currency, became almost worthless.</a:t>
            </a:r>
          </a:p>
          <a:p>
            <a:r>
              <a:rPr lang="en-US" dirty="0" smtClean="0"/>
              <a:t>It was so bad it took a wheelbarrow full of Marks to buy a loaf of bread.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25" b="-19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77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Germany’s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Germany recovered from the inflation with the help of the old Allies, who lowered the reparation payments owed by Germany.</a:t>
            </a:r>
          </a:p>
          <a:p>
            <a:r>
              <a:rPr lang="en-US" dirty="0" smtClean="0"/>
              <a:t>However, in the late 1920’s, Germany sank into a deep depression, along with many other western countries.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depression</a:t>
            </a:r>
            <a:r>
              <a:rPr lang="en-US" dirty="0" smtClean="0"/>
              <a:t> is when businesses close, unemployment rises and the output of a nation declines.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r="10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42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Appointed Chancellor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Nazi Party and the German Communist Party grew in influence as the economic conditions in Germany worsened.</a:t>
            </a:r>
          </a:p>
          <a:p>
            <a:r>
              <a:rPr lang="en-US" dirty="0" smtClean="0"/>
              <a:t>The Nazis promised to end paying reparations to the Allies and to create jobs.</a:t>
            </a:r>
          </a:p>
          <a:p>
            <a:r>
              <a:rPr lang="en-US" dirty="0" smtClean="0"/>
              <a:t>Fearing communist influence, the conservative German President, Paul von Hindenburg, appointed Hitler Chancellor of the in 1933.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2" b="-26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7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Eliminates Opponents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Soon after Hitler was appointed Chancellor a fire broke out in the German parliament, the Reichstag</a:t>
            </a:r>
          </a:p>
          <a:p>
            <a:r>
              <a:rPr lang="en-US" dirty="0" smtClean="0"/>
              <a:t>Hitler immediately accused communists of setting the fire and put many Nazi political opponents into prison.</a:t>
            </a:r>
          </a:p>
          <a:p>
            <a:r>
              <a:rPr lang="en-US" dirty="0" smtClean="0"/>
              <a:t>He passed a law which suspended freedom of speech, assembly, and political parties.</a:t>
            </a:r>
          </a:p>
          <a:p>
            <a:r>
              <a:rPr lang="en-US" dirty="0" smtClean="0"/>
              <a:t>Hitler killed key army leaders who opposed him, in the “night of the long knives.”</a:t>
            </a:r>
            <a:endParaRPr lang="en-US" dirty="0"/>
          </a:p>
        </p:txBody>
      </p:sp>
      <p:pic>
        <p:nvPicPr>
          <p:cNvPr id="5" name="Content Placeholder 4" descr="240px-Reichstagsbr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0" r="-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26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“Third Reich”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Hitler banned all  political parties other than the Nazis, making Germany a one party, totalitarian, state. </a:t>
            </a:r>
          </a:p>
          <a:p>
            <a:r>
              <a:rPr lang="en-US" dirty="0" smtClean="0"/>
              <a:t>People pledged allegiance to the Hitler, the “Fuhrer” (leader)</a:t>
            </a:r>
          </a:p>
          <a:p>
            <a:r>
              <a:rPr lang="en-US" dirty="0" smtClean="0"/>
              <a:t>His secret police, the Gestapo, arrested or killed all opponents.</a:t>
            </a:r>
          </a:p>
          <a:p>
            <a:r>
              <a:rPr lang="en-US" dirty="0" smtClean="0"/>
              <a:t>Hitler promised to build a Third Reich, or empire, based on the idea that Germans were a “master race” that would rule Europe for a thousand years.</a:t>
            </a:r>
          </a:p>
          <a:p>
            <a:r>
              <a:rPr lang="en-US" dirty="0" smtClean="0"/>
              <a:t>The German government provided jobs through public works projects.</a:t>
            </a:r>
          </a:p>
          <a:p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6" r="-3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29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Nazis used speeches, rallies, flags, posters, art and film as propaganda.</a:t>
            </a:r>
          </a:p>
          <a:p>
            <a:r>
              <a:rPr lang="en-US" dirty="0" smtClean="0"/>
              <a:t>Nazi Propaganda promised German workers jobs and food, and to make Germany strong again.</a:t>
            </a:r>
          </a:p>
          <a:p>
            <a:r>
              <a:rPr lang="en-US" dirty="0" smtClean="0"/>
              <a:t>The Nazis appealed to extreme German nationalism and “Aryan superiority”, the idea that blonde, blue eyed, Germans were a superior race.</a:t>
            </a:r>
          </a:p>
        </p:txBody>
      </p:sp>
      <p:pic>
        <p:nvPicPr>
          <p:cNvPr id="7" name="Content Placeholder 6" descr="3.WorkersMi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02" r="-21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“Hitler Youth”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Nazis organized children and teenagers into the “Hitler Youth” organizations.</a:t>
            </a:r>
          </a:p>
          <a:p>
            <a:r>
              <a:rPr lang="en-US" dirty="0" smtClean="0"/>
              <a:t>Children swore allegiance to Hitler and Germany.</a:t>
            </a:r>
          </a:p>
          <a:p>
            <a:r>
              <a:rPr lang="en-US" dirty="0" smtClean="0"/>
              <a:t>In schools German students were taught “race science,” which claimed that blonde haired, blue eyed Germans were scientifically superior to all other races of people</a:t>
            </a:r>
          </a:p>
          <a:p>
            <a:endParaRPr lang="en-US" dirty="0"/>
          </a:p>
        </p:txBody>
      </p:sp>
      <p:pic>
        <p:nvPicPr>
          <p:cNvPr id="5" name="Content Placeholder 4" descr="1.GermanStuden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65" r="-14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655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Fascism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Italy fought on the side of the Allies in World War 1, with the promise of receiving Austro-Hungarian land.</a:t>
            </a:r>
          </a:p>
          <a:p>
            <a:r>
              <a:rPr lang="en-US" dirty="0" smtClean="0"/>
              <a:t>They were disappointed that they did not receive all of the land promised them.</a:t>
            </a:r>
          </a:p>
          <a:p>
            <a:r>
              <a:rPr lang="en-US" dirty="0" smtClean="0"/>
              <a:t>After the war, the Italian government was in disarray, with feuding factions and protesting peasants and workers.</a:t>
            </a:r>
          </a:p>
          <a:p>
            <a:r>
              <a:rPr lang="en-US" dirty="0" smtClean="0"/>
              <a:t>The Italian Fascist Party promised order amid the chaos.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43" b="-39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85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Semitism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Anti Semitism is prejudice and discrimination against Jewish people. This prejudice existed in Europe before the Nazis took power.</a:t>
            </a:r>
          </a:p>
          <a:p>
            <a:r>
              <a:rPr lang="en-US" dirty="0" smtClean="0"/>
              <a:t>Hitler and the Nazi Party blamed many of Germany’s  problems on Jewish people, making them “scapegoats.”</a:t>
            </a:r>
          </a:p>
          <a:p>
            <a:r>
              <a:rPr lang="en-US" dirty="0" smtClean="0"/>
              <a:t>The Nazis accused Jews of controlling German banks and also of being communists.</a:t>
            </a:r>
          </a:p>
          <a:p>
            <a:r>
              <a:rPr lang="en-US" dirty="0" smtClean="0"/>
              <a:t>Hitler viewed Jewish people as an “inferior race,” that would pollute the German master race, if they intermarried Aryans.</a:t>
            </a:r>
            <a:endParaRPr lang="en-US" dirty="0"/>
          </a:p>
        </p:txBody>
      </p:sp>
      <p:pic>
        <p:nvPicPr>
          <p:cNvPr id="5" name="Content Placeholder 4" descr="TheEternalJ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8" r="-13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27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Judaism is a world religion based on the belief of a single all powerful God, found in the Old Testament.</a:t>
            </a:r>
          </a:p>
          <a:p>
            <a:r>
              <a:rPr lang="en-US" dirty="0" smtClean="0"/>
              <a:t>Judaism shares the same biblical roots as Christianity and Islam.</a:t>
            </a:r>
          </a:p>
          <a:p>
            <a:r>
              <a:rPr lang="en-US" dirty="0" smtClean="0"/>
              <a:t>In the 1930’s  about 9.5 million Jews lived in Europe, less than 2% of its total population</a:t>
            </a:r>
          </a:p>
          <a:p>
            <a:r>
              <a:rPr lang="en-US" dirty="0" smtClean="0"/>
              <a:t>There were about 505,000 German Jews, or less than 1% of the German population.</a:t>
            </a:r>
            <a:endParaRPr lang="en-US" dirty="0"/>
          </a:p>
        </p:txBody>
      </p:sp>
      <p:pic>
        <p:nvPicPr>
          <p:cNvPr id="5" name="Content Placeholder 4" descr="184046657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3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588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Persecution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1935 the Nazi regime stripped German Jews of their citizenship rights with the Nuremberg Laws.</a:t>
            </a:r>
          </a:p>
          <a:p>
            <a:r>
              <a:rPr lang="en-US" dirty="0"/>
              <a:t>Jews were excluded from schools and professions. </a:t>
            </a:r>
          </a:p>
          <a:p>
            <a:r>
              <a:rPr lang="en-US" dirty="0"/>
              <a:t>Intermarriage between Jews and other Germans was prohibited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Jews had to wear star of David for identification.</a:t>
            </a:r>
          </a:p>
          <a:p>
            <a:r>
              <a:rPr lang="en-US" dirty="0" smtClean="0"/>
              <a:t>In 1938 the Nazi Party terrorized Jews during the Night of Broken Glass, when they attacked Jewish businesses and synagogues.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brokenglass-spl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87" b="-59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63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Italian Fascists created combat squads that attacked political enemies, such as the socialists.</a:t>
            </a:r>
          </a:p>
          <a:p>
            <a:r>
              <a:rPr lang="en-US" dirty="0" smtClean="0"/>
              <a:t>The Fascist paramilitary groups wore black shirts and used violence to intimidate their opponents.</a:t>
            </a:r>
          </a:p>
          <a:p>
            <a:r>
              <a:rPr lang="en-US" dirty="0" smtClean="0"/>
              <a:t>Their leaders was a fiery speaker, Benito Mussolini.</a:t>
            </a:r>
          </a:p>
          <a:p>
            <a:r>
              <a:rPr lang="en-US" dirty="0" smtClean="0"/>
              <a:t>He promised to restore order and a strong Italian government based on extreme nationalism.</a:t>
            </a: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r="15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22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Fascists Take Over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1922 thousands of Fascists marched on Italy’s capital, Rome.</a:t>
            </a:r>
          </a:p>
          <a:p>
            <a:r>
              <a:rPr lang="en-US" dirty="0" smtClean="0"/>
              <a:t>The King Victor Emmanuel feared civil war.</a:t>
            </a:r>
          </a:p>
          <a:p>
            <a:r>
              <a:rPr lang="en-US" dirty="0" smtClean="0"/>
              <a:t>He gave in to the Fascists, asking Mussolini to become prime minister.</a:t>
            </a:r>
          </a:p>
        </p:txBody>
      </p:sp>
      <p:pic>
        <p:nvPicPr>
          <p:cNvPr id="5" name="Content Placeholder 4" descr="Benito_Mussolini_Roman_Salu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r="16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32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Dismantling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Mussolini </a:t>
            </a:r>
            <a:r>
              <a:rPr lang="en-US" dirty="0"/>
              <a:t>gave himself the name, Il Duce”, The Leader</a:t>
            </a:r>
          </a:p>
          <a:p>
            <a:r>
              <a:rPr lang="en-US" dirty="0" smtClean="0"/>
              <a:t>He began to dismantle democracy by:</a:t>
            </a:r>
          </a:p>
          <a:p>
            <a:r>
              <a:rPr lang="en-US" dirty="0" smtClean="0"/>
              <a:t>Attacking rival parties</a:t>
            </a:r>
          </a:p>
          <a:p>
            <a:r>
              <a:rPr lang="en-US" dirty="0" smtClean="0"/>
              <a:t>Rigging elections</a:t>
            </a:r>
          </a:p>
          <a:p>
            <a:r>
              <a:rPr lang="en-US" dirty="0" smtClean="0"/>
              <a:t>Throwing opponents in prison</a:t>
            </a:r>
          </a:p>
          <a:p>
            <a:r>
              <a:rPr lang="en-US" dirty="0" smtClean="0"/>
              <a:t>On paper, Italy was still a parliamentary monarchy. In reality, Mussolini ruled as a dictator.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97" b="-37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2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Mussolini brought businesses under government regulation. However, he did not do away with private industry, as the Stalin did.</a:t>
            </a:r>
          </a:p>
          <a:p>
            <a:r>
              <a:rPr lang="en-US" dirty="0" smtClean="0"/>
              <a:t>Individual liberties were abolished, and the state or government was the most important institution.</a:t>
            </a:r>
          </a:p>
          <a:p>
            <a:r>
              <a:rPr lang="en-US" dirty="0" smtClean="0"/>
              <a:t>Only one political party allowed, opponents of the government were imprisoned or killed.</a:t>
            </a:r>
            <a:endParaRPr lang="en-US" dirty="0"/>
          </a:p>
        </p:txBody>
      </p:sp>
      <p:pic>
        <p:nvPicPr>
          <p:cNvPr id="7" name="Content Placeholder 6" descr="84.5.43.1-3_lead_pain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33" b="-54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89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and 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Fascism glorified extreme nationalism and the use of violence.</a:t>
            </a:r>
          </a:p>
          <a:p>
            <a:r>
              <a:rPr lang="en-US" dirty="0"/>
              <a:t>“Believe, Obey, Fight” was the slogan of the fascist government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Mussolini pursued a policy of rapid foreign expansion, especially in North Africa.</a:t>
            </a:r>
          </a:p>
          <a:p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82" r="-14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5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Appeal of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Mussolini promised Italians he would rebuild the Roman empire and return Italy to greatness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The Fascists restored “order” from the chaotic days after WW 1. “Made the trains run on time.”</a:t>
            </a:r>
          </a:p>
          <a:p>
            <a:r>
              <a:rPr lang="en-US" dirty="0" smtClean="0"/>
              <a:t>Mussolini projected strength, like a father figure who was feared but respected.</a:t>
            </a:r>
          </a:p>
          <a:p>
            <a:r>
              <a:rPr lang="en-US" dirty="0" smtClean="0"/>
              <a:t>Some people liked the sense of belonging created by the Fascist state. Nationalist pride.</a:t>
            </a:r>
          </a:p>
        </p:txBody>
      </p:sp>
      <p:pic>
        <p:nvPicPr>
          <p:cNvPr id="5" name="Content Placeholder 4" descr="mussolini-246x3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5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01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00400" y="4390842"/>
            <a:ext cx="5458968" cy="10977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Germany’s Weimar Republic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0400" y="5488552"/>
            <a:ext cx="5458968" cy="796378"/>
          </a:xfrm>
        </p:spPr>
        <p:txBody>
          <a:bodyPr/>
          <a:lstStyle/>
          <a:p>
            <a:r>
              <a:rPr lang="en-US" dirty="0" smtClean="0"/>
              <a:t>Why did democracy fail in Germany?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1235</TotalTime>
  <Words>1287</Words>
  <Application>Microsoft Macintosh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Plaza</vt:lpstr>
      <vt:lpstr>The Fascist Dictators</vt:lpstr>
      <vt:lpstr>The Rise of Fascism in Italy</vt:lpstr>
      <vt:lpstr>Benito Mussolini</vt:lpstr>
      <vt:lpstr>Fascists Take Over Italy</vt:lpstr>
      <vt:lpstr>Dismantling Democracy</vt:lpstr>
      <vt:lpstr>Fascism in Italy</vt:lpstr>
      <vt:lpstr>Nationalism and Militarism</vt:lpstr>
      <vt:lpstr>The Appeal of Fascism</vt:lpstr>
      <vt:lpstr>Germany’s Weimar Republic</vt:lpstr>
      <vt:lpstr>The Impact of the The Treaty of Versailles on Germany</vt:lpstr>
      <vt:lpstr>The Weimar Republic of Germany</vt:lpstr>
      <vt:lpstr>Political Groups in Germany</vt:lpstr>
      <vt:lpstr>German Inflation</vt:lpstr>
      <vt:lpstr>Germany’s Depression</vt:lpstr>
      <vt:lpstr>Hitler Appointed Chancellor</vt:lpstr>
      <vt:lpstr>Hitler Eliminates Opponents</vt:lpstr>
      <vt:lpstr>Hitler’s “Third Reich”</vt:lpstr>
      <vt:lpstr>Nazi Propaganda</vt:lpstr>
      <vt:lpstr>The “Hitler Youth”</vt:lpstr>
      <vt:lpstr>Anti Semitism</vt:lpstr>
      <vt:lpstr>European Jews</vt:lpstr>
      <vt:lpstr>Jewish Persecution in Germany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Fascist Dictators</dc:title>
  <dc:creator>Dave Forrest</dc:creator>
  <cp:lastModifiedBy>Dave Forrest</cp:lastModifiedBy>
  <cp:revision>51</cp:revision>
  <dcterms:created xsi:type="dcterms:W3CDTF">2015-02-02T17:30:40Z</dcterms:created>
  <dcterms:modified xsi:type="dcterms:W3CDTF">2015-02-11T01:59:50Z</dcterms:modified>
</cp:coreProperties>
</file>