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4" r:id="rId29"/>
    <p:sldId id="283" r:id="rId30"/>
    <p:sldId id="285" r:id="rId31"/>
    <p:sldId id="286" r:id="rId32"/>
    <p:sldId id="287" r:id="rId33"/>
    <p:sldId id="289" r:id="rId34"/>
    <p:sldId id="291" r:id="rId35"/>
    <p:sldId id="290" r:id="rId36"/>
    <p:sldId id="288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04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432205-CD3A-7C4D-8963-060B0DCA75F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FC331BB-63A8-3143-B9AD-B43B95FA2B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 in Britain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1750-1850</a:t>
            </a:r>
            <a:endParaRPr lang="en-US" dirty="0"/>
          </a:p>
        </p:txBody>
      </p:sp>
      <p:pic>
        <p:nvPicPr>
          <p:cNvPr id="4" name="Picture 3" descr="watt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19" y="598779"/>
            <a:ext cx="1991675" cy="1943098"/>
          </a:xfrm>
          <a:prstGeom prst="rect">
            <a:avLst/>
          </a:prstGeom>
        </p:spPr>
      </p:pic>
      <p:pic>
        <p:nvPicPr>
          <p:cNvPr id="5" name="Picture 4" descr="imgre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17" y="878117"/>
            <a:ext cx="3204277" cy="1663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72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Improvements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10" b="-319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Roads and canals helped businessmen get goods to market.</a:t>
            </a:r>
          </a:p>
          <a:p>
            <a:r>
              <a:rPr lang="en-US" dirty="0" smtClean="0"/>
              <a:t>Improvements in transportation, like George Stephenson’s steam train, made moving people and goods much faster than a horse drawn cart.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7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rbanization</a:t>
            </a:r>
            <a:endParaRPr lang="en-US" dirty="0"/>
          </a:p>
        </p:txBody>
      </p:sp>
      <p:pic>
        <p:nvPicPr>
          <p:cNvPr id="5" name="Content Placeholder 4" descr="manch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80" b="-4258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Changes in farming meant fewer people were needed to produce crops.</a:t>
            </a:r>
          </a:p>
          <a:p>
            <a:r>
              <a:rPr lang="en-US" dirty="0" smtClean="0"/>
              <a:t>Many peasants moved to the cities to work in the new factories.</a:t>
            </a:r>
          </a:p>
          <a:p>
            <a:r>
              <a:rPr lang="en-US" dirty="0" smtClean="0"/>
              <a:t>Urbanization is the growth of cities. </a:t>
            </a:r>
          </a:p>
          <a:p>
            <a:r>
              <a:rPr lang="en-US" dirty="0" smtClean="0"/>
              <a:t>Britain’s cities were noisy, crowded, dirty and busy places.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5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Middle Class</a:t>
            </a:r>
            <a:endParaRPr lang="en-US" dirty="0"/>
          </a:p>
        </p:txBody>
      </p:sp>
      <p:pic>
        <p:nvPicPr>
          <p:cNvPr id="5" name="Content Placeholder 4" descr="IKBrunelChain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39" r="-1763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successful businessmen of Britain were called entrepreneurs, capitalists, or the bourgeoisie.</a:t>
            </a:r>
          </a:p>
          <a:p>
            <a:r>
              <a:rPr lang="en-US" dirty="0" smtClean="0"/>
              <a:t>They earned their living from the profits of their factories.</a:t>
            </a:r>
          </a:p>
          <a:p>
            <a:r>
              <a:rPr lang="en-US" dirty="0" smtClean="0"/>
              <a:t>This new middle class could afford nice houses, clothing, and luxuries.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1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Working Class</a:t>
            </a:r>
            <a:endParaRPr lang="en-US" dirty="0"/>
          </a:p>
        </p:txBody>
      </p:sp>
      <p:pic>
        <p:nvPicPr>
          <p:cNvPr id="5" name="Content Placeholder 4" descr="06.SC.RM.0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653" b="-4465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Factory workers in English cities worked long hours for low pay.</a:t>
            </a:r>
          </a:p>
          <a:p>
            <a:r>
              <a:rPr lang="en-US" dirty="0" smtClean="0"/>
              <a:t>They lived in crowded buildings called tenements.</a:t>
            </a:r>
          </a:p>
          <a:p>
            <a:r>
              <a:rPr lang="en-US" dirty="0" smtClean="0"/>
              <a:t>Working class neighborhoods were often unsanitary slums.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 workers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74" b="-3377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industrial revolution increased the demand for coal and iron</a:t>
            </a:r>
          </a:p>
          <a:p>
            <a:r>
              <a:rPr lang="en-US" dirty="0" smtClean="0"/>
              <a:t>English Miners had dangerous and difficult jobs.</a:t>
            </a:r>
          </a:p>
          <a:p>
            <a:r>
              <a:rPr lang="en-US" dirty="0" smtClean="0"/>
              <a:t>Coal dust caused lung diseases and mine cave ins often resulted in death</a:t>
            </a:r>
          </a:p>
          <a:p>
            <a:r>
              <a:rPr lang="en-US" dirty="0" smtClean="0"/>
              <a:t>Men, women, and children mined for coal.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Workers</a:t>
            </a:r>
            <a:endParaRPr lang="en-US" dirty="0"/>
          </a:p>
        </p:txBody>
      </p:sp>
      <p:pic>
        <p:nvPicPr>
          <p:cNvPr id="5" name="Content Placeholder 4" descr="eng02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English factory workers worked shifts 12-16 hours a day, six days a week.</a:t>
            </a:r>
          </a:p>
          <a:p>
            <a:r>
              <a:rPr lang="en-US" dirty="0" smtClean="0"/>
              <a:t>Many women and children were employed in factories and were paid less than men.</a:t>
            </a:r>
          </a:p>
          <a:p>
            <a:r>
              <a:rPr lang="en-US" dirty="0" smtClean="0"/>
              <a:t>Textile machines often maimed workers.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3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Smith’s Capitalism</a:t>
            </a:r>
            <a:endParaRPr lang="en-US" dirty="0"/>
          </a:p>
        </p:txBody>
      </p:sp>
      <p:pic>
        <p:nvPicPr>
          <p:cNvPr id="5" name="Content Placeholder 4" descr="640px-AdamSmith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75" b="-3047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Adam Smith was a Scottish economist</a:t>
            </a:r>
          </a:p>
          <a:p>
            <a:r>
              <a:rPr lang="en-US" dirty="0" smtClean="0"/>
              <a:t>He wrote, </a:t>
            </a:r>
            <a:r>
              <a:rPr lang="en-US" u="sng" dirty="0" smtClean="0"/>
              <a:t>The Wealth of Nations</a:t>
            </a:r>
            <a:r>
              <a:rPr lang="en-US" dirty="0" smtClean="0"/>
              <a:t>, in 1776</a:t>
            </a:r>
          </a:p>
          <a:p>
            <a:r>
              <a:rPr lang="en-US" dirty="0" smtClean="0"/>
              <a:t>He argued that the competition of the free market led to more goods at lower costs</a:t>
            </a:r>
          </a:p>
          <a:p>
            <a:r>
              <a:rPr lang="en-US" dirty="0" smtClean="0"/>
              <a:t>He opposed government regulation of business </a:t>
            </a:r>
          </a:p>
          <a:p>
            <a:r>
              <a:rPr lang="en-US" dirty="0" smtClean="0"/>
              <a:t>He believed capitalism would lead to increased prosperity for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79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Utilitarianism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33" r="-1503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Jeremy Bentham and John Stuart Mill supported individual freedom and the free market</a:t>
            </a:r>
          </a:p>
          <a:p>
            <a:r>
              <a:rPr lang="en-US" dirty="0" smtClean="0"/>
              <a:t>However, they wanted government to provide help for the poor and expanded voting rights</a:t>
            </a:r>
          </a:p>
          <a:p>
            <a:r>
              <a:rPr lang="en-US" dirty="0" smtClean="0"/>
              <a:t>Their philosophy was called utilitarianism and emphasized doing the greatest good for the greatest number of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2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 Marx and Communism</a:t>
            </a:r>
            <a:endParaRPr lang="en-US" dirty="0"/>
          </a:p>
        </p:txBody>
      </p:sp>
      <p:pic>
        <p:nvPicPr>
          <p:cNvPr id="5" name="Content Placeholder 4" descr="220px-Marx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21" r="-1372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Karl Marx believed that capitalists exploited the industrial workers for profit</a:t>
            </a:r>
          </a:p>
          <a:p>
            <a:r>
              <a:rPr lang="en-US" dirty="0" smtClean="0"/>
              <a:t>The only solution would be for the workers to overthrow the capitalism with a revolution</a:t>
            </a:r>
          </a:p>
          <a:p>
            <a:r>
              <a:rPr lang="en-US" dirty="0" smtClean="0"/>
              <a:t>The new worker’s government would build an equal society, which Marx called communism.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5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 Spreads</a:t>
            </a:r>
            <a:endParaRPr lang="en-US" dirty="0"/>
          </a:p>
        </p:txBody>
      </p:sp>
      <p:pic>
        <p:nvPicPr>
          <p:cNvPr id="5" name="Content Placeholder 4" descr="image01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22" b="-4262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inventions and changes in Britain spread to Europe and the US</a:t>
            </a:r>
          </a:p>
          <a:p>
            <a:r>
              <a:rPr lang="en-US" dirty="0" smtClean="0"/>
              <a:t>This second industrial revolution began in the 1850’s and lasted until about 1920.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5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revolution is a fundamental change </a:t>
            </a:r>
          </a:p>
          <a:p>
            <a:r>
              <a:rPr lang="en-US" dirty="0" smtClean="0"/>
              <a:t>The American and French Revolutions</a:t>
            </a:r>
            <a:r>
              <a:rPr lang="en-US" dirty="0"/>
              <a:t> </a:t>
            </a:r>
            <a:r>
              <a:rPr lang="en-US" dirty="0" smtClean="0"/>
              <a:t>were  big changes in government.</a:t>
            </a:r>
          </a:p>
          <a:p>
            <a:r>
              <a:rPr lang="en-US" dirty="0" smtClean="0"/>
              <a:t>The Industrial Revolution was a big shift in how we make things and how our society is powered. </a:t>
            </a:r>
          </a:p>
          <a:p>
            <a:r>
              <a:rPr lang="en-US" dirty="0" smtClean="0"/>
              <a:t>We went from making products by hand at home to making goods in factories with machines</a:t>
            </a:r>
          </a:p>
          <a:p>
            <a:r>
              <a:rPr lang="en-US" dirty="0" smtClean="0"/>
              <a:t>We went from human and animal muscle  to using steam, coal, oil, and electricity to power our machines. </a:t>
            </a:r>
          </a:p>
          <a:p>
            <a:r>
              <a:rPr lang="en-US" dirty="0" smtClean="0"/>
              <a:t>The Industrial Revolution, which began in Britain, fundamentally changed the way we work and live.</a:t>
            </a:r>
            <a:endParaRPr lang="en-US" dirty="0"/>
          </a:p>
        </p:txBody>
      </p:sp>
      <p:pic>
        <p:nvPicPr>
          <p:cNvPr id="7" name="Content Placeholder 6" descr="puffingbilly_1504692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6" b="6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030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2104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Steel was essential to industrialization and was used for train tracks, bridges, and sky scrapers</a:t>
            </a:r>
          </a:p>
          <a:p>
            <a:r>
              <a:rPr lang="en-US" dirty="0" smtClean="0"/>
              <a:t>The Bessemer process made steel stronger and less expensive</a:t>
            </a:r>
          </a:p>
          <a:p>
            <a:r>
              <a:rPr lang="en-US" dirty="0" smtClean="0"/>
              <a:t>US business man Andrew Carnegie made millions on steel.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7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5" name="Content Placeholder 4" descr="Thomas_Edison_Energy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r="633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Electricity made many inventions possible.</a:t>
            </a:r>
          </a:p>
          <a:p>
            <a:r>
              <a:rPr lang="en-US" dirty="0" smtClean="0"/>
              <a:t>American inventor Thomas Edison created the light bulb, the battery, and motion pictures.</a:t>
            </a:r>
          </a:p>
          <a:p>
            <a:r>
              <a:rPr lang="en-US" dirty="0" smtClean="0"/>
              <a:t>Homes and cities could be lighted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Improves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35" b="-1993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the the train, the first cars were built</a:t>
            </a:r>
          </a:p>
          <a:p>
            <a:r>
              <a:rPr lang="en-US" dirty="0" smtClean="0"/>
              <a:t>US industrialist Henry Ford mass produced cars, making them affordable.</a:t>
            </a:r>
          </a:p>
          <a:p>
            <a:r>
              <a:rPr lang="en-US" dirty="0" smtClean="0"/>
              <a:t>The first airplane was invented and flown by the Wright Brothers in 1903</a:t>
            </a:r>
          </a:p>
        </p:txBody>
      </p:sp>
    </p:spTree>
    <p:extLst>
      <p:ext uri="{BB962C8B-B14F-4D97-AF65-F5344CB8AC3E}">
        <p14:creationId xmlns:p14="http://schemas.microsoft.com/office/powerpoint/2010/main" val="2363078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Big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Along with industrialization came the growth of businesses.</a:t>
            </a:r>
          </a:p>
          <a:p>
            <a:r>
              <a:rPr lang="en-US" dirty="0" smtClean="0"/>
              <a:t>Businessmen sold stock to finance their expansion.</a:t>
            </a:r>
          </a:p>
          <a:p>
            <a:r>
              <a:rPr lang="en-US" dirty="0" smtClean="0"/>
              <a:t>A stock is piece of paper represented a portion of ownership in a company.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8711"/>
            <a:ext cx="4103838" cy="241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1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Monopolies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35" b="-5483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corporations became monopolies, taking over an entire industry.</a:t>
            </a:r>
          </a:p>
          <a:p>
            <a:r>
              <a:rPr lang="en-US" dirty="0" smtClean="0"/>
              <a:t>People feared that these companies were so powerful they could set prices.</a:t>
            </a:r>
          </a:p>
          <a:p>
            <a:r>
              <a:rPr lang="en-US" dirty="0" smtClean="0"/>
              <a:t>For example, John Rockefeller’s Standard Oil took over almost the entire oil industry in the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5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Captains of Industry or </a:t>
            </a:r>
            <a:br>
              <a:rPr lang="en-US" dirty="0" smtClean="0"/>
            </a:br>
            <a:r>
              <a:rPr lang="en-US" dirty="0" smtClean="0"/>
              <a:t>Robber Barons?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5" b="1650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 were divided over Big Business.</a:t>
            </a:r>
          </a:p>
          <a:p>
            <a:r>
              <a:rPr lang="en-US" dirty="0" smtClean="0"/>
              <a:t>Some praised corporations for providing jobs, goods, and services to the public.</a:t>
            </a:r>
          </a:p>
          <a:p>
            <a:r>
              <a:rPr lang="en-US" dirty="0" smtClean="0"/>
              <a:t>Others feared that Big businesses unfairly crushed their competition, exploited workers and had too much influence in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6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kbags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04" b="-308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Ehrhardt</a:t>
            </a:r>
            <a:r>
              <a:rPr lang="en-US" dirty="0" smtClean="0"/>
              <a:t>, Samuel, Puck Magazine, 1889.</a:t>
            </a:r>
          </a:p>
          <a:p>
            <a:endParaRPr lang="en-US" dirty="0"/>
          </a:p>
          <a:p>
            <a:r>
              <a:rPr lang="en-US" dirty="0" smtClean="0"/>
              <a:t>Caption: History </a:t>
            </a:r>
            <a:r>
              <a:rPr lang="en-US" smtClean="0"/>
              <a:t>Repeats Itself </a:t>
            </a:r>
            <a:r>
              <a:rPr lang="en-US" dirty="0" smtClean="0"/>
              <a:t>– </a:t>
            </a:r>
            <a:r>
              <a:rPr lang="en-US" smtClean="0"/>
              <a:t>The Robber </a:t>
            </a:r>
            <a:r>
              <a:rPr lang="en-US" dirty="0" smtClean="0"/>
              <a:t>Barons of the Middle Ages and the Robber Barons of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87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kbag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02"/>
            <a:ext cx="9144000" cy="64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5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Visuals for Evidence</a:t>
            </a:r>
            <a:endParaRPr lang="en-US" dirty="0"/>
          </a:p>
        </p:txBody>
      </p:sp>
      <p:pic>
        <p:nvPicPr>
          <p:cNvPr id="5" name="Content Placeholder 4" descr="3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036" b="-2903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Where possible cite the author and title of the photo, painting, or political cartoon.</a:t>
            </a:r>
          </a:p>
          <a:p>
            <a:r>
              <a:rPr lang="en-US" dirty="0" smtClean="0"/>
              <a:t>Give readers a quick description of the visual resource.</a:t>
            </a:r>
          </a:p>
          <a:p>
            <a:r>
              <a:rPr lang="en-US" dirty="0" smtClean="0"/>
              <a:t>Include the text source citation in parenthesis.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5604" b="19697"/>
          <a:stretch/>
        </p:blipFill>
        <p:spPr>
          <a:xfrm>
            <a:off x="-279864" y="365903"/>
            <a:ext cx="9837142" cy="622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2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industrial society</a:t>
            </a:r>
            <a:endParaRPr lang="en-US" dirty="0"/>
          </a:p>
        </p:txBody>
      </p:sp>
      <p:pic>
        <p:nvPicPr>
          <p:cNvPr id="7" name="Content Placeholder 6" descr="Farmin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1325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the Industrial Revolution most people lived in villages</a:t>
            </a:r>
          </a:p>
          <a:p>
            <a:r>
              <a:rPr lang="en-US" dirty="0" smtClean="0"/>
              <a:t>Work was done by hand</a:t>
            </a:r>
          </a:p>
          <a:p>
            <a:r>
              <a:rPr lang="en-US" dirty="0" smtClean="0"/>
              <a:t>People raised their own food and made their own clothing</a:t>
            </a:r>
          </a:p>
          <a:p>
            <a:r>
              <a:rPr lang="en-US" dirty="0" smtClean="0"/>
              <a:t>Animals were used for the hard jobs like plowing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Improvements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b="155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Sewer systems beneath cities improved public sanitation</a:t>
            </a:r>
          </a:p>
          <a:p>
            <a:r>
              <a:rPr lang="en-US" dirty="0" smtClean="0"/>
              <a:t>Germ theory helped scientists like Louis Pasteur understand link between germs and disease</a:t>
            </a:r>
          </a:p>
          <a:p>
            <a:r>
              <a:rPr lang="en-US" dirty="0" smtClean="0"/>
              <a:t>Hospital care improved with sterilization of surgery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2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Unions Push for Reforms</a:t>
            </a:r>
            <a:endParaRPr lang="en-US" dirty="0"/>
          </a:p>
        </p:txBody>
      </p:sp>
      <p:pic>
        <p:nvPicPr>
          <p:cNvPr id="5" name="Content Placeholder 4" descr="8hoursday_banner_185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866" b="-4086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Workers organizations called unions formed in industrial countries.</a:t>
            </a:r>
          </a:p>
          <a:p>
            <a:r>
              <a:rPr lang="en-US" dirty="0" smtClean="0"/>
              <a:t>Unions pushed for shorter working hours, better pay, safer working conditions, and </a:t>
            </a:r>
            <a:r>
              <a:rPr lang="en-US" dirty="0"/>
              <a:t>the end to child </a:t>
            </a:r>
            <a:r>
              <a:rPr lang="en-US" dirty="0" smtClean="0"/>
              <a:t>labor. </a:t>
            </a:r>
          </a:p>
          <a:p>
            <a:r>
              <a:rPr lang="en-US" dirty="0" smtClean="0"/>
              <a:t>These efforts led to an increased standard of living for unionized workers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39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Win the Right to Vote</a:t>
            </a:r>
            <a:endParaRPr lang="en-US" dirty="0"/>
          </a:p>
        </p:txBody>
      </p:sp>
      <p:pic>
        <p:nvPicPr>
          <p:cNvPr id="5" name="Content Placeholder 4" descr="Vote_for_Wome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7" r="-794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19</a:t>
            </a:r>
            <a:r>
              <a:rPr lang="en-US" baseline="30000" dirty="0" smtClean="0"/>
              <a:t>th</a:t>
            </a:r>
            <a:r>
              <a:rPr lang="en-US" dirty="0" smtClean="0"/>
              <a:t> century women could not vote in most countries.</a:t>
            </a:r>
          </a:p>
          <a:p>
            <a:r>
              <a:rPr lang="en-US" dirty="0" smtClean="0"/>
              <a:t>Women In England and the United States created a suffrage movement for women to vote.</a:t>
            </a:r>
          </a:p>
          <a:p>
            <a:r>
              <a:rPr lang="en-US" dirty="0" smtClean="0"/>
              <a:t>The movements were successful and women won the right to vote in 1920 in the US and 1928 in England.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5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Evolution</a:t>
            </a:r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 b="1306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Charles Darwin was a naturalist who studied species of animals.</a:t>
            </a:r>
          </a:p>
          <a:p>
            <a:r>
              <a:rPr lang="en-US" dirty="0" smtClean="0"/>
              <a:t>He concluded in his book, </a:t>
            </a:r>
            <a:r>
              <a:rPr lang="en-US" u="sng" dirty="0" smtClean="0"/>
              <a:t>Origin of the Species</a:t>
            </a:r>
            <a:r>
              <a:rPr lang="en-US" dirty="0" smtClean="0"/>
              <a:t>, that  all forms of life, including humans, evolved (changed) over millions of years.</a:t>
            </a:r>
          </a:p>
          <a:p>
            <a:r>
              <a:rPr lang="en-US" dirty="0" smtClean="0"/>
              <a:t>He argued the idea of natural selection, where life forms best adapted to their environment survive.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4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Controversy  Over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Some people opposed Darwin’s theory because they felt it contradicted the Bible.</a:t>
            </a:r>
          </a:p>
          <a:p>
            <a:r>
              <a:rPr lang="en-US" dirty="0" smtClean="0"/>
              <a:t>Religious critics cited the Bible’s book of Genesis, in which God created the world in 7 days.</a:t>
            </a:r>
          </a:p>
          <a:p>
            <a:r>
              <a:rPr lang="en-US" dirty="0" smtClean="0"/>
              <a:t>Nor did they believe humans evolved from apes </a:t>
            </a:r>
            <a:r>
              <a:rPr lang="en-US" dirty="0"/>
              <a:t> </a:t>
            </a:r>
            <a:r>
              <a:rPr lang="en-US" dirty="0" smtClean="0"/>
              <a:t>or that the world was millions of years old.</a:t>
            </a:r>
            <a:endParaRPr lang="en-US" dirty="0"/>
          </a:p>
        </p:txBody>
      </p:sp>
      <p:pic>
        <p:nvPicPr>
          <p:cNvPr id="7" name="Content Placeholder 6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25" b="-26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917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</a:t>
            </a:r>
            <a:r>
              <a:rPr lang="en-US" dirty="0" err="1" smtClean="0"/>
              <a:t>vs</a:t>
            </a:r>
            <a:r>
              <a:rPr lang="en-US" dirty="0" smtClean="0"/>
              <a:t> Faith</a:t>
            </a:r>
            <a:endParaRPr lang="en-US" dirty="0"/>
          </a:p>
        </p:txBody>
      </p:sp>
      <p:pic>
        <p:nvPicPr>
          <p:cNvPr id="5" name="Content Placeholder 4" descr="human-ancestor-timeline-754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0" r="-79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Scientists supporting Darwin showed evidence of changes in human skeletons.</a:t>
            </a:r>
          </a:p>
          <a:p>
            <a:r>
              <a:rPr lang="en-US" dirty="0" smtClean="0"/>
              <a:t>Geologists provided evidence of the age of the earth by carbon dating.</a:t>
            </a:r>
          </a:p>
          <a:p>
            <a:r>
              <a:rPr lang="en-US" dirty="0" smtClean="0"/>
              <a:t>Religious opponents put their faith in their religious teachings.</a:t>
            </a:r>
          </a:p>
        </p:txBody>
      </p:sp>
    </p:spTree>
    <p:extLst>
      <p:ext uri="{BB962C8B-B14F-4D97-AF65-F5344CB8AC3E}">
        <p14:creationId xmlns:p14="http://schemas.microsoft.com/office/powerpoint/2010/main" val="267291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late 19</a:t>
            </a:r>
            <a:r>
              <a:rPr lang="en-US" baseline="30000" dirty="0" smtClean="0"/>
              <a:t>th</a:t>
            </a:r>
            <a:r>
              <a:rPr lang="en-US" dirty="0" smtClean="0"/>
              <a:t> century reformers won free public education for all children.</a:t>
            </a:r>
          </a:p>
          <a:p>
            <a:r>
              <a:rPr lang="en-US" dirty="0" smtClean="0"/>
              <a:t>By 1881 school was compulsory in England for children 5 -10 years old.</a:t>
            </a:r>
          </a:p>
          <a:p>
            <a:r>
              <a:rPr lang="en-US" dirty="0" smtClean="0"/>
              <a:t>Secondary schools or high schools also expanded.</a:t>
            </a:r>
          </a:p>
          <a:p>
            <a:r>
              <a:rPr lang="en-US" dirty="0" smtClean="0"/>
              <a:t>By the mid 20</a:t>
            </a:r>
            <a:r>
              <a:rPr lang="en-US" baseline="30000" dirty="0" smtClean="0"/>
              <a:t>th</a:t>
            </a:r>
            <a:r>
              <a:rPr lang="en-US" dirty="0" smtClean="0"/>
              <a:t> century most young people went to schools, rather than work.</a:t>
            </a:r>
            <a:endParaRPr lang="en-US" dirty="0"/>
          </a:p>
        </p:txBody>
      </p:sp>
      <p:pic>
        <p:nvPicPr>
          <p:cNvPr id="7" name="Content Placeholder 6" descr="school-children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87" b="-45587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</p:spTree>
    <p:extLst>
      <p:ext uri="{BB962C8B-B14F-4D97-AF65-F5344CB8AC3E}">
        <p14:creationId xmlns:p14="http://schemas.microsoft.com/office/powerpoint/2010/main" val="145531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Farming</a:t>
            </a:r>
            <a:endParaRPr lang="en-US" dirty="0"/>
          </a:p>
        </p:txBody>
      </p:sp>
      <p:pic>
        <p:nvPicPr>
          <p:cNvPr id="5" name="Content Placeholder 4" descr="jethro-tull-seed-dril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850" b="-46850"/>
          <a:stretch>
            <a:fillRect/>
          </a:stretch>
        </p:blipFill>
        <p:spPr>
          <a:xfrm>
            <a:off x="457200" y="1773238"/>
            <a:ext cx="4038600" cy="46243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Improvements in farming led to increased food production.</a:t>
            </a:r>
          </a:p>
          <a:p>
            <a:r>
              <a:rPr lang="en-US" dirty="0" smtClean="0"/>
              <a:t>Farmers learned to rotate crops so they didn’t wear out the soil.</a:t>
            </a:r>
          </a:p>
          <a:p>
            <a:r>
              <a:rPr lang="en-US" dirty="0" err="1" smtClean="0"/>
              <a:t>Jethro</a:t>
            </a:r>
            <a:r>
              <a:rPr lang="en-US" dirty="0" smtClean="0"/>
              <a:t> </a:t>
            </a:r>
            <a:r>
              <a:rPr lang="en-US" dirty="0" err="1" smtClean="0"/>
              <a:t>Tull</a:t>
            </a:r>
            <a:r>
              <a:rPr lang="en-US" dirty="0" smtClean="0"/>
              <a:t> invented the seed drill, so that farmers could plant in rows and not spread seeds all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Enclosure Movement</a:t>
            </a:r>
            <a:endParaRPr lang="en-US" dirty="0"/>
          </a:p>
        </p:txBody>
      </p:sp>
      <p:pic>
        <p:nvPicPr>
          <p:cNvPr id="5" name="Content Placeholder 4" descr="tendin4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2043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England rich landowners took over land to raise sheep.</a:t>
            </a:r>
          </a:p>
          <a:p>
            <a:r>
              <a:rPr lang="en-US" dirty="0"/>
              <a:t>W</a:t>
            </a:r>
            <a:r>
              <a:rPr lang="en-US" dirty="0" smtClean="0"/>
              <a:t>ool fueled the British textile industry.</a:t>
            </a:r>
          </a:p>
          <a:p>
            <a:r>
              <a:rPr lang="en-US" dirty="0" smtClean="0"/>
              <a:t>Peasants lost their land and moved to the growing cities, serving as a work force for 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6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Leads the 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Britain was the first nation to industrialize.</a:t>
            </a:r>
          </a:p>
          <a:p>
            <a:r>
              <a:rPr lang="en-US" dirty="0" smtClean="0"/>
              <a:t>It had lots of natural resources, including fuels like coal</a:t>
            </a:r>
          </a:p>
          <a:p>
            <a:r>
              <a:rPr lang="en-US" dirty="0" smtClean="0"/>
              <a:t>As an island it has access to the sea for trade.</a:t>
            </a:r>
          </a:p>
          <a:p>
            <a:r>
              <a:rPr lang="en-US" dirty="0" smtClean="0"/>
              <a:t>It had lots of rivers for transportation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Re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936"/>
            <a:ext cx="4072455" cy="40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Inventions </a:t>
            </a:r>
            <a:endParaRPr lang="en-US" dirty="0"/>
          </a:p>
        </p:txBody>
      </p:sp>
      <p:pic>
        <p:nvPicPr>
          <p:cNvPr id="5" name="Content Placeholder 4" descr="85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909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1700’s there were several important inventions.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Newcomen</a:t>
            </a:r>
            <a:r>
              <a:rPr lang="en-US" dirty="0" smtClean="0"/>
              <a:t> and James Watt invented the steam engine</a:t>
            </a:r>
          </a:p>
          <a:p>
            <a:r>
              <a:rPr lang="en-US" dirty="0" smtClean="0"/>
              <a:t>This new invention was used to run factories and improve trains and ships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6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Textile Innovations</a:t>
            </a:r>
            <a:endParaRPr lang="en-US" dirty="0"/>
          </a:p>
        </p:txBody>
      </p:sp>
      <p:pic>
        <p:nvPicPr>
          <p:cNvPr id="5" name="Content Placeholder 4" descr="1030858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24" b="-2172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Before the Industrial revolution most cloth was made from wool or cotton in people’s homes. </a:t>
            </a:r>
            <a:endParaRPr lang="en-US" dirty="0"/>
          </a:p>
          <a:p>
            <a:r>
              <a:rPr lang="en-US" dirty="0" smtClean="0"/>
              <a:t>This was called the cottage system or putting out system.</a:t>
            </a:r>
          </a:p>
          <a:p>
            <a:r>
              <a:rPr lang="en-US" dirty="0" smtClean="0"/>
              <a:t>New textile machines like the flying shuttle, spinning jenny, and water frame helped produce much more cloth in less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0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Factories</a:t>
            </a:r>
            <a:endParaRPr lang="en-US" dirty="0"/>
          </a:p>
        </p:txBody>
      </p:sp>
      <p:pic>
        <p:nvPicPr>
          <p:cNvPr id="5" name="Content Placeholder 4" descr="a37a27d3c0ddb547065aee7753db99d53de906f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r="2563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first factories in England were built near rivers, powered by water.</a:t>
            </a:r>
          </a:p>
          <a:p>
            <a:r>
              <a:rPr lang="en-US" dirty="0" smtClean="0"/>
              <a:t>The steam engine soon was used to keep machines moving.</a:t>
            </a:r>
          </a:p>
          <a:p>
            <a:r>
              <a:rPr lang="en-US" dirty="0" smtClean="0"/>
              <a:t>Large number of workers could produce goods much more quickly with the factory system</a:t>
            </a:r>
          </a:p>
          <a:p>
            <a:r>
              <a:rPr lang="en-US" dirty="0" smtClean="0"/>
              <a:t>Mass produced goods were cheaper.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7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3076</TotalTime>
  <Words>1450</Words>
  <Application>Microsoft Macintosh PowerPoint</Application>
  <PresentationFormat>On-screen Show (4:3)</PresentationFormat>
  <Paragraphs>142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The Industrial Revolution in Britain</vt:lpstr>
      <vt:lpstr>The Industrial Revolution</vt:lpstr>
      <vt:lpstr>Pre industrial society</vt:lpstr>
      <vt:lpstr>Changes in Farming</vt:lpstr>
      <vt:lpstr>The Enclosure Movement</vt:lpstr>
      <vt:lpstr>Britain Leads the Way</vt:lpstr>
      <vt:lpstr>New Inventions </vt:lpstr>
      <vt:lpstr>Textile Innovations</vt:lpstr>
      <vt:lpstr>First Factories</vt:lpstr>
      <vt:lpstr>Transportation Improvements</vt:lpstr>
      <vt:lpstr>Urbanization</vt:lpstr>
      <vt:lpstr>The Industrial Middle Class</vt:lpstr>
      <vt:lpstr>The Industrial Working Class</vt:lpstr>
      <vt:lpstr>Mine workers</vt:lpstr>
      <vt:lpstr>Factory Workers</vt:lpstr>
      <vt:lpstr>Adam Smith’s Capitalism</vt:lpstr>
      <vt:lpstr>Utilitarianism</vt:lpstr>
      <vt:lpstr>Karl Marx and Communism</vt:lpstr>
      <vt:lpstr>Industrialization Spreads</vt:lpstr>
      <vt:lpstr>Steel</vt:lpstr>
      <vt:lpstr>Electricity</vt:lpstr>
      <vt:lpstr>Transportation Improves</vt:lpstr>
      <vt:lpstr>The Rise of Big Business</vt:lpstr>
      <vt:lpstr>Monopolies</vt:lpstr>
      <vt:lpstr>Captains of Industry or  Robber Barons?</vt:lpstr>
      <vt:lpstr>PowerPoint Presentation</vt:lpstr>
      <vt:lpstr>PowerPoint Presentation</vt:lpstr>
      <vt:lpstr>Using Visuals for Evidence</vt:lpstr>
      <vt:lpstr>PowerPoint Presentation</vt:lpstr>
      <vt:lpstr>Health Improvements</vt:lpstr>
      <vt:lpstr>Labor Unions Push for Reforms</vt:lpstr>
      <vt:lpstr>Women Win the Right to Vote</vt:lpstr>
      <vt:lpstr>Theory of Evolution</vt:lpstr>
      <vt:lpstr>Controversy  Over Evolution</vt:lpstr>
      <vt:lpstr>Fact vs Faith</vt:lpstr>
      <vt:lpstr>Public Education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 in Britain</dc:title>
  <dc:creator>Dave Forrest</dc:creator>
  <cp:lastModifiedBy>Dave Forrest</cp:lastModifiedBy>
  <cp:revision>54</cp:revision>
  <dcterms:created xsi:type="dcterms:W3CDTF">2014-10-13T19:06:11Z</dcterms:created>
  <dcterms:modified xsi:type="dcterms:W3CDTF">2014-11-07T21:22:23Z</dcterms:modified>
</cp:coreProperties>
</file>